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2" r:id="rId4"/>
    <p:sldId id="260" r:id="rId5"/>
    <p:sldId id="266" r:id="rId6"/>
    <p:sldId id="258" r:id="rId7"/>
    <p:sldId id="264" r:id="rId8"/>
    <p:sldId id="265" r:id="rId9"/>
    <p:sldId id="261" r:id="rId10"/>
    <p:sldId id="259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배달의민족 연성" panose="020B0600000101010101" pitchFamily="50" charset="-127"/>
      <p:regular r:id="rId14"/>
    </p:embeddedFont>
    <p:embeddedFont>
      <p:font typeface="배달의민족 주아" panose="02020603020101020101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NGSUNG HO" initials="KH" lastIdx="1" clrIdx="0">
    <p:extLst>
      <p:ext uri="{19B8F6BF-5375-455C-9EA6-DF929625EA0E}">
        <p15:presenceInfo xmlns:p15="http://schemas.microsoft.com/office/powerpoint/2012/main" userId="S::kangsho15@gc.gachon.ac.kr::99ae2353-9486-4070-a19e-033cd996f25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0D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3FF542-E120-45D6-A85D-881CACDD4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0C9FA7-7108-4A3C-8A60-72F4A52207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3CAB7D-798C-4FD2-B7B8-BFAD05714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872971-819A-489E-B689-51E20AA9B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7EC11A-DE3C-441C-96D5-B82C760B4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825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52B79C-15B4-42D6-97A1-BC340843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075EC8-3A97-49CC-A0EC-1CF7404F51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A7B5E0-6BD9-4B99-A49A-B9F01BF58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2F3F0A-AF1A-4E4D-9C85-DE083B029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895285-A981-494E-BFA6-295FE34CF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988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35BDCC0-3667-4D3E-A53D-8E7E0D4211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9F38D18-8175-4AAE-A682-F711233920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151225-9862-41C6-B26E-AD5BA940B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82D0AA-D992-41D2-B1FA-EA8D2ABB5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E5FA74-3ED6-4026-BF6E-71CFD2F3E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59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9FA03C-D824-4459-848A-56E66900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2CDAAD-EAD9-4E0B-9F3B-4E0727D10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0D76E3-9B0A-4557-93FD-B9E3CFF7E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0FC952-051F-41E7-8BC4-30158FDC3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5EB54C-91B5-47F9-8B12-21AAB1C66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102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CA315C-A0F1-445E-8332-4F9030B73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A16C99-4A99-4769-85A6-9EFB639AF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714F79-E0EC-41C0-BFC8-85CF13E33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D5BD6D-C72A-4B88-A3DA-E09E118DA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7094C7-1057-4CA2-B240-47A66394F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11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F5D3D6-F24F-4995-990D-D124A3654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B930ED-D427-4BCD-BFC2-53702FEED9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748A684-EF9F-4572-B28E-EE0D4D0FA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F8E144-4989-4E1E-8C11-7A1147A03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8E3443-77A6-4449-A27C-F7FFA1372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83333D-B55F-4F4A-9559-A117E4F6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65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A904C-5C8D-4D1B-948D-DCDC328CF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FE68A4-9BAE-4AFD-988B-62D9F5FA1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AD79C1-4C62-43EB-A625-33B74DD8A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4D2E82-451E-4636-9516-E861C5D22C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7913AF-5BAE-499A-B3E1-959F4F48AA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88CEF1E-65B3-46CF-A990-4855F433C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CA1DA68-0389-4145-A26C-60D36DAEF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335D826-9BAD-445E-91F3-DEF7BDF4D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195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B0B56-DA8E-43FC-A672-260420143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7842AB-F8B7-43DC-8273-2C8A91F48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951373-A7BC-465A-AB6F-0BA41038A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59FA9F-2128-4A13-B1EA-A50007C53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882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1F3DC7-F34D-4ED5-B686-7FD18E686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0A4C143-BE0C-476B-9996-8309151AA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89CD49-71F2-4374-B63D-030FF1BB9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887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783EA9-F53D-4217-BFA3-09E8A7C56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11E3DE-1968-4A77-BADD-C4CA05DF0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3AC93D-4421-4BD5-B8B5-64F3933E04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0C047E-9AFB-41DD-AFE7-C4236FD97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244274-9A62-4310-A1A2-26ECE5081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5708D0-9FC1-4FE7-B712-D148A4052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928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632DB4-BE91-4855-ABCC-CFD4068F4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961E2F-7643-43D8-80B6-EF2E46B132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13D979-FB24-45E2-8D15-1AD193734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BD7769-B8AF-4E4A-A495-635D9DD19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E90FBE-0814-4556-97AB-E7540A858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0D3871-1E1B-4610-8285-19399B90D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957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239D4F9-62D8-4481-B0D4-12BDB8679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393217-5A63-424E-8480-2F2C44D3C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181E1-C70E-4D5F-A8B3-B9D34B8793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A5C9A-EC5F-466B-BDCC-1E624F138BF2}" type="datetimeFigureOut">
              <a:rPr lang="ko-KR" altLang="en-US" smtClean="0"/>
              <a:t>2019-11-12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60BB6D-7C95-4AE0-9B1E-456F61C89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66D251-434B-4E7B-9A9F-93C49C75D7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C4F3E-2B2E-4E92-8338-CCC596F419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37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E4AC7A-9BA8-475D-96FD-6113A1D1FF4A}"/>
              </a:ext>
            </a:extLst>
          </p:cNvPr>
          <p:cNvSpPr txBox="1"/>
          <p:nvPr/>
        </p:nvSpPr>
        <p:spPr>
          <a:xfrm>
            <a:off x="1651157" y="1953458"/>
            <a:ext cx="8889683" cy="29510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0DDE33-B32F-4EA0-9905-D133AE315150}"/>
              </a:ext>
            </a:extLst>
          </p:cNvPr>
          <p:cNvSpPr txBox="1"/>
          <p:nvPr/>
        </p:nvSpPr>
        <p:spPr>
          <a:xfrm>
            <a:off x="1257300" y="925830"/>
            <a:ext cx="27774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2019-2</a:t>
            </a:r>
            <a:r>
              <a:rPr lang="ko-KR" altLang="en-US" sz="20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학기 </a:t>
            </a:r>
            <a:r>
              <a:rPr lang="ko-KR" altLang="en-US" sz="2000" dirty="0" err="1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모바일웹</a:t>
            </a:r>
            <a:endParaRPr lang="ko-KR" altLang="en-US" sz="2000" dirty="0"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DB3A53C-5724-43C6-9788-09128B392BF8}"/>
              </a:ext>
            </a:extLst>
          </p:cNvPr>
          <p:cNvCxnSpPr>
            <a:cxnSpLocks/>
          </p:cNvCxnSpPr>
          <p:nvPr/>
        </p:nvCxnSpPr>
        <p:spPr>
          <a:xfrm>
            <a:off x="1257300" y="1295162"/>
            <a:ext cx="205486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DBF0A3D-6EAA-46AF-975F-5208156361F9}"/>
              </a:ext>
            </a:extLst>
          </p:cNvPr>
          <p:cNvSpPr txBox="1"/>
          <p:nvPr/>
        </p:nvSpPr>
        <p:spPr>
          <a:xfrm>
            <a:off x="1216591" y="2921167"/>
            <a:ext cx="97588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어린이 놀이시설 정보 공유 서비스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30013B-8278-423E-AB08-7D47AA0E29EF}"/>
              </a:ext>
            </a:extLst>
          </p:cNvPr>
          <p:cNvSpPr txBox="1"/>
          <p:nvPr/>
        </p:nvSpPr>
        <p:spPr>
          <a:xfrm>
            <a:off x="7993380" y="5199579"/>
            <a:ext cx="40233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지도교수 </a:t>
            </a:r>
            <a:r>
              <a:rPr lang="en-US" altLang="ko-KR" sz="28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: </a:t>
            </a:r>
            <a:r>
              <a:rPr lang="ko-KR" altLang="en-US" sz="28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강 운 구 교수님</a:t>
            </a:r>
            <a:endParaRPr lang="en-US" altLang="ko-KR" sz="2800" dirty="0"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강성호 </a:t>
            </a:r>
            <a:r>
              <a:rPr lang="en-US" altLang="ko-KR" sz="28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201533684</a:t>
            </a:r>
          </a:p>
          <a:p>
            <a:pPr marL="457200" indent="-457200"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ko-KR" altLang="en-US" sz="2800" dirty="0" err="1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유석환</a:t>
            </a:r>
            <a:r>
              <a:rPr lang="ko-KR" altLang="en-US" sz="28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</a:t>
            </a:r>
            <a:r>
              <a:rPr lang="en-US" altLang="ko-KR" sz="28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201533792</a:t>
            </a:r>
            <a:endParaRPr lang="ko-KR" altLang="en-US" sz="2800" dirty="0"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  <p:pic>
        <p:nvPicPr>
          <p:cNvPr id="7" name="그림 6" descr="그리기, 시계이(가) 표시된 사진&#10;&#10;자동 생성된 설명">
            <a:extLst>
              <a:ext uri="{FF2B5EF4-FFF2-40B4-BE49-F238E27FC236}">
                <a16:creationId xmlns:a16="http://schemas.microsoft.com/office/drawing/2014/main" id="{E6470289-8E33-4A3E-85BA-FA8313397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794" y="266105"/>
            <a:ext cx="1417014" cy="131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9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E4AC7A-9BA8-475D-96FD-6113A1D1FF4A}"/>
              </a:ext>
            </a:extLst>
          </p:cNvPr>
          <p:cNvSpPr txBox="1"/>
          <p:nvPr/>
        </p:nvSpPr>
        <p:spPr>
          <a:xfrm>
            <a:off x="1651158" y="1953458"/>
            <a:ext cx="8889683" cy="29510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BF0A3D-6EAA-46AF-975F-5208156361F9}"/>
              </a:ext>
            </a:extLst>
          </p:cNvPr>
          <p:cNvSpPr txBox="1"/>
          <p:nvPr/>
        </p:nvSpPr>
        <p:spPr>
          <a:xfrm>
            <a:off x="123824" y="2645420"/>
            <a:ext cx="1194435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감사합니다</a:t>
            </a:r>
            <a:r>
              <a:rPr lang="en-US" altLang="ko-KR" sz="115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.</a:t>
            </a:r>
            <a:endParaRPr lang="ko-KR" altLang="en-US" sz="11500" b="1" dirty="0">
              <a:solidFill>
                <a:schemeClr val="bg1"/>
              </a:solidFill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4929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4D0765E-D409-4551-A92C-94BDF785D427}"/>
              </a:ext>
            </a:extLst>
          </p:cNvPr>
          <p:cNvSpPr/>
          <p:nvPr/>
        </p:nvSpPr>
        <p:spPr>
          <a:xfrm>
            <a:off x="0" y="0"/>
            <a:ext cx="398907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71C1CF-1DCD-4155-A028-91EDA4EA1F5C}"/>
              </a:ext>
            </a:extLst>
          </p:cNvPr>
          <p:cNvSpPr txBox="1"/>
          <p:nvPr/>
        </p:nvSpPr>
        <p:spPr>
          <a:xfrm>
            <a:off x="937260" y="525780"/>
            <a:ext cx="3291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INDEX</a:t>
            </a:r>
            <a:endParaRPr lang="ko-KR" altLang="en-US" sz="5400" b="1" dirty="0">
              <a:solidFill>
                <a:schemeClr val="bg1"/>
              </a:solidFill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0C4DE71-9DC3-42BB-8A44-8155074D7D44}"/>
              </a:ext>
            </a:extLst>
          </p:cNvPr>
          <p:cNvCxnSpPr>
            <a:cxnSpLocks/>
          </p:cNvCxnSpPr>
          <p:nvPr/>
        </p:nvCxnSpPr>
        <p:spPr>
          <a:xfrm>
            <a:off x="937260" y="1337310"/>
            <a:ext cx="19431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0D7627A-8778-4792-82F1-0435BADF379F}"/>
              </a:ext>
            </a:extLst>
          </p:cNvPr>
          <p:cNvSpPr txBox="1"/>
          <p:nvPr/>
        </p:nvSpPr>
        <p:spPr>
          <a:xfrm>
            <a:off x="7667625" y="1449110"/>
            <a:ext cx="4213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1. </a:t>
            </a:r>
            <a:r>
              <a:rPr lang="ko-KR" altLang="en-US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제안 배경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E0D429-9B07-4EA6-B8BE-BB6FC6897272}"/>
              </a:ext>
            </a:extLst>
          </p:cNvPr>
          <p:cNvSpPr txBox="1"/>
          <p:nvPr/>
        </p:nvSpPr>
        <p:spPr>
          <a:xfrm>
            <a:off x="7667625" y="2288293"/>
            <a:ext cx="4213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2. </a:t>
            </a:r>
            <a:r>
              <a:rPr lang="ko-KR" altLang="en-US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서비스 개요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D63D2B-EA5E-4744-8C09-AE410D688D03}"/>
              </a:ext>
            </a:extLst>
          </p:cNvPr>
          <p:cNvSpPr txBox="1"/>
          <p:nvPr/>
        </p:nvSpPr>
        <p:spPr>
          <a:xfrm>
            <a:off x="7667625" y="3127476"/>
            <a:ext cx="4213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3</a:t>
            </a:r>
            <a:r>
              <a:rPr lang="en-US" altLang="ko-KR" sz="3200" b="1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. </a:t>
            </a:r>
            <a:r>
              <a:rPr lang="ko-KR" altLang="en-US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개발 내용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DCAEB3-8AC9-4CBC-AC0C-4FF1004C3A48}"/>
              </a:ext>
            </a:extLst>
          </p:cNvPr>
          <p:cNvSpPr txBox="1"/>
          <p:nvPr/>
        </p:nvSpPr>
        <p:spPr>
          <a:xfrm>
            <a:off x="7667625" y="3966659"/>
            <a:ext cx="4213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4. </a:t>
            </a:r>
            <a:r>
              <a:rPr lang="ko-KR" altLang="en-US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개발 전략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4B4759-2AF2-4F58-8B9C-7ECECE3DF875}"/>
              </a:ext>
            </a:extLst>
          </p:cNvPr>
          <p:cNvSpPr txBox="1"/>
          <p:nvPr/>
        </p:nvSpPr>
        <p:spPr>
          <a:xfrm>
            <a:off x="7667625" y="4805842"/>
            <a:ext cx="4213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5. </a:t>
            </a:r>
            <a:r>
              <a:rPr lang="ko-KR" altLang="en-US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개발 일정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27BE5A-EDB9-44FE-AD33-B436992EAFC0}"/>
              </a:ext>
            </a:extLst>
          </p:cNvPr>
          <p:cNvSpPr txBox="1"/>
          <p:nvPr/>
        </p:nvSpPr>
        <p:spPr>
          <a:xfrm>
            <a:off x="7667625" y="5645025"/>
            <a:ext cx="4213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6. </a:t>
            </a:r>
            <a:r>
              <a:rPr lang="ko-KR" altLang="en-US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개발 산출물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B168AE42-F6AC-48A7-B43A-553946B27B2D}"/>
              </a:ext>
            </a:extLst>
          </p:cNvPr>
          <p:cNvCxnSpPr>
            <a:cxnSpLocks/>
          </p:cNvCxnSpPr>
          <p:nvPr/>
        </p:nvCxnSpPr>
        <p:spPr>
          <a:xfrm>
            <a:off x="7566660" y="2033885"/>
            <a:ext cx="209169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55AEFF30-F6DA-4244-8172-E13C98A7A9FE}"/>
              </a:ext>
            </a:extLst>
          </p:cNvPr>
          <p:cNvCxnSpPr>
            <a:cxnSpLocks/>
          </p:cNvCxnSpPr>
          <p:nvPr/>
        </p:nvCxnSpPr>
        <p:spPr>
          <a:xfrm>
            <a:off x="7566660" y="2873068"/>
            <a:ext cx="209169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DB4043DF-41AE-434B-9BFA-0EF4C86F661F}"/>
              </a:ext>
            </a:extLst>
          </p:cNvPr>
          <p:cNvCxnSpPr>
            <a:cxnSpLocks/>
          </p:cNvCxnSpPr>
          <p:nvPr/>
        </p:nvCxnSpPr>
        <p:spPr>
          <a:xfrm>
            <a:off x="7566660" y="3712251"/>
            <a:ext cx="209169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62E323FE-7BFA-4AAC-8383-582F33E8F1AF}"/>
              </a:ext>
            </a:extLst>
          </p:cNvPr>
          <p:cNvCxnSpPr>
            <a:cxnSpLocks/>
          </p:cNvCxnSpPr>
          <p:nvPr/>
        </p:nvCxnSpPr>
        <p:spPr>
          <a:xfrm>
            <a:off x="7566660" y="4551434"/>
            <a:ext cx="209169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4E75513-EF1A-4A30-8320-E3BED71140ED}"/>
              </a:ext>
            </a:extLst>
          </p:cNvPr>
          <p:cNvCxnSpPr>
            <a:cxnSpLocks/>
          </p:cNvCxnSpPr>
          <p:nvPr/>
        </p:nvCxnSpPr>
        <p:spPr>
          <a:xfrm>
            <a:off x="7566660" y="5390617"/>
            <a:ext cx="209169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CBCD23CE-2A11-4D8B-A3BC-3C9A6149A350}"/>
              </a:ext>
            </a:extLst>
          </p:cNvPr>
          <p:cNvCxnSpPr>
            <a:cxnSpLocks/>
          </p:cNvCxnSpPr>
          <p:nvPr/>
        </p:nvCxnSpPr>
        <p:spPr>
          <a:xfrm>
            <a:off x="7566660" y="6229800"/>
            <a:ext cx="209169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2710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0902BE-4C88-4E37-AA26-F25EACD8F020}"/>
              </a:ext>
            </a:extLst>
          </p:cNvPr>
          <p:cNvSpPr/>
          <p:nvPr/>
        </p:nvSpPr>
        <p:spPr>
          <a:xfrm>
            <a:off x="0" y="0"/>
            <a:ext cx="12192000" cy="11862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E65B21-AE0E-4201-8A3D-8EC4AE5F86B9}"/>
              </a:ext>
            </a:extLst>
          </p:cNvPr>
          <p:cNvSpPr txBox="1"/>
          <p:nvPr/>
        </p:nvSpPr>
        <p:spPr>
          <a:xfrm>
            <a:off x="491490" y="262890"/>
            <a:ext cx="9921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1.</a:t>
            </a:r>
            <a:r>
              <a:rPr lang="ko-KR" altLang="en-US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제안 배경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7E9FD0-0CDF-4820-B8EC-48C3AA499B83}"/>
              </a:ext>
            </a:extLst>
          </p:cNvPr>
          <p:cNvSpPr/>
          <p:nvPr/>
        </p:nvSpPr>
        <p:spPr>
          <a:xfrm>
            <a:off x="1611630" y="2138124"/>
            <a:ext cx="8801100" cy="923330"/>
          </a:xfrm>
          <a:prstGeom prst="rect">
            <a:avLst/>
          </a:prstGeom>
          <a:noFill/>
          <a:ln w="76200"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algn="ctr">
              <a:buAutoNum type="arabicPeriod"/>
            </a:pPr>
            <a:r>
              <a:rPr lang="ko-KR" altLang="en-US" sz="2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부모님과 친인척</a:t>
            </a:r>
            <a:r>
              <a:rPr lang="en-US" altLang="ko-KR" sz="2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또는 아이들을 잠깐이나마 돌볼 일이 생길 때</a:t>
            </a:r>
            <a:endParaRPr lang="en-US" altLang="ko-KR" sz="24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 err="1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갈만한</a:t>
            </a:r>
            <a:r>
              <a:rPr lang="ko-KR" altLang="en-US" sz="2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어린이 놀이시설을 찾기 힘듦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F0DCFD1-D34E-442C-928C-40D24785F20B}"/>
              </a:ext>
            </a:extLst>
          </p:cNvPr>
          <p:cNvSpPr/>
          <p:nvPr/>
        </p:nvSpPr>
        <p:spPr>
          <a:xfrm>
            <a:off x="1611630" y="3550285"/>
            <a:ext cx="8801100" cy="923330"/>
          </a:xfrm>
          <a:prstGeom prst="rect">
            <a:avLst/>
          </a:prstGeom>
          <a:noFill/>
          <a:ln w="76200"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2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어린이가 놀기에 적합한 환경을 찾기가 힘듦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3BA145-C673-4303-9FCE-282190FE5B55}"/>
              </a:ext>
            </a:extLst>
          </p:cNvPr>
          <p:cNvSpPr/>
          <p:nvPr/>
        </p:nvSpPr>
        <p:spPr>
          <a:xfrm>
            <a:off x="1611630" y="4982766"/>
            <a:ext cx="8801100" cy="923330"/>
          </a:xfrm>
          <a:prstGeom prst="rect">
            <a:avLst/>
          </a:prstGeom>
          <a:noFill/>
          <a:ln w="76200"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2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아이들은 노는 것 뿐만 아니라 다양한 분야의 활동의 경험을 </a:t>
            </a:r>
            <a:endParaRPr lang="en-US" altLang="ko-KR" sz="2400" dirty="0">
              <a:solidFill>
                <a:schemeClr val="tx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tx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해주는 것이 좋음</a:t>
            </a:r>
          </a:p>
        </p:txBody>
      </p:sp>
    </p:spTree>
    <p:extLst>
      <p:ext uri="{BB962C8B-B14F-4D97-AF65-F5344CB8AC3E}">
        <p14:creationId xmlns:p14="http://schemas.microsoft.com/office/powerpoint/2010/main" val="3499462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0902BE-4C88-4E37-AA26-F25EACD8F020}"/>
              </a:ext>
            </a:extLst>
          </p:cNvPr>
          <p:cNvSpPr/>
          <p:nvPr/>
        </p:nvSpPr>
        <p:spPr>
          <a:xfrm>
            <a:off x="0" y="0"/>
            <a:ext cx="12192000" cy="11862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E65B21-AE0E-4201-8A3D-8EC4AE5F86B9}"/>
              </a:ext>
            </a:extLst>
          </p:cNvPr>
          <p:cNvSpPr txBox="1"/>
          <p:nvPr/>
        </p:nvSpPr>
        <p:spPr>
          <a:xfrm>
            <a:off x="491490" y="262890"/>
            <a:ext cx="9921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2. </a:t>
            </a:r>
            <a:r>
              <a:rPr lang="ko-KR" altLang="en-US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서비스 개요 </a:t>
            </a:r>
          </a:p>
        </p:txBody>
      </p:sp>
      <p:pic>
        <p:nvPicPr>
          <p:cNvPr id="1026" name="Picture 2" descr="몽고디비에 대한 이미지 검색결과">
            <a:extLst>
              <a:ext uri="{FF2B5EF4-FFF2-40B4-BE49-F238E27FC236}">
                <a16:creationId xmlns:a16="http://schemas.microsoft.com/office/drawing/2014/main" id="{6556A4B9-458A-452D-B13D-6B15A9AF6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004" y="2145816"/>
            <a:ext cx="1961209" cy="2298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B953EB8-6D54-4671-A20E-D3EB8DE8A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26" y="2500475"/>
            <a:ext cx="2217115" cy="2217115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4606513B-438E-480D-9D67-70E510210425}"/>
              </a:ext>
            </a:extLst>
          </p:cNvPr>
          <p:cNvCxnSpPr/>
          <p:nvPr/>
        </p:nvCxnSpPr>
        <p:spPr>
          <a:xfrm>
            <a:off x="3820610" y="2062477"/>
            <a:ext cx="392049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21C3F39-5B1D-4363-B532-CE8967EA5CD8}"/>
              </a:ext>
            </a:extLst>
          </p:cNvPr>
          <p:cNvSpPr txBox="1"/>
          <p:nvPr/>
        </p:nvSpPr>
        <p:spPr>
          <a:xfrm>
            <a:off x="5062164" y="1538835"/>
            <a:ext cx="2067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지역 선택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138ED63-E638-48CA-B555-634655A0939B}"/>
              </a:ext>
            </a:extLst>
          </p:cNvPr>
          <p:cNvCxnSpPr/>
          <p:nvPr/>
        </p:nvCxnSpPr>
        <p:spPr>
          <a:xfrm>
            <a:off x="3820610" y="3319179"/>
            <a:ext cx="392049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401EDC0-5525-4A49-99E7-C06A2161E9A7}"/>
              </a:ext>
            </a:extLst>
          </p:cNvPr>
          <p:cNvSpPr txBox="1"/>
          <p:nvPr/>
        </p:nvSpPr>
        <p:spPr>
          <a:xfrm>
            <a:off x="3824452" y="2795536"/>
            <a:ext cx="399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전체 놀이시설 목록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경기도 데이터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9F0E872A-C4B4-46AD-B151-3B149A355704}"/>
              </a:ext>
            </a:extLst>
          </p:cNvPr>
          <p:cNvCxnSpPr>
            <a:cxnSpLocks/>
          </p:cNvCxnSpPr>
          <p:nvPr/>
        </p:nvCxnSpPr>
        <p:spPr>
          <a:xfrm rot="10800000">
            <a:off x="3820610" y="2690828"/>
            <a:ext cx="392049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AE076A5-F83E-4879-BF9E-91D0AA6E66CE}"/>
              </a:ext>
            </a:extLst>
          </p:cNvPr>
          <p:cNvSpPr txBox="1"/>
          <p:nvPr/>
        </p:nvSpPr>
        <p:spPr>
          <a:xfrm>
            <a:off x="4313131" y="2145816"/>
            <a:ext cx="3015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해당 지역 놀이시설  목록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6EC024E8-B97B-4D6A-A1A9-854E79D51A11}"/>
              </a:ext>
            </a:extLst>
          </p:cNvPr>
          <p:cNvCxnSpPr>
            <a:cxnSpLocks/>
          </p:cNvCxnSpPr>
          <p:nvPr/>
        </p:nvCxnSpPr>
        <p:spPr>
          <a:xfrm rot="10800000">
            <a:off x="3820611" y="3947530"/>
            <a:ext cx="392049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C3DF69A-89EA-483B-AD1C-D0A3025DD1AA}"/>
              </a:ext>
            </a:extLst>
          </p:cNvPr>
          <p:cNvSpPr txBox="1"/>
          <p:nvPr/>
        </p:nvSpPr>
        <p:spPr>
          <a:xfrm>
            <a:off x="4259397" y="3402518"/>
            <a:ext cx="3321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시군구별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놀이시설 정보 전송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22005DEF-9FD3-4FFF-90C7-720862E09E19}"/>
              </a:ext>
            </a:extLst>
          </p:cNvPr>
          <p:cNvCxnSpPr/>
          <p:nvPr/>
        </p:nvCxnSpPr>
        <p:spPr>
          <a:xfrm>
            <a:off x="3820610" y="4575881"/>
            <a:ext cx="392049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E469843-CF93-4814-B68F-62B5A16747C3}"/>
              </a:ext>
            </a:extLst>
          </p:cNvPr>
          <p:cNvSpPr txBox="1"/>
          <p:nvPr/>
        </p:nvSpPr>
        <p:spPr>
          <a:xfrm>
            <a:off x="4881482" y="4048789"/>
            <a:ext cx="1879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주차여부 조회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445A0F7-464A-464A-9288-1EC05FCC2C61}"/>
              </a:ext>
            </a:extLst>
          </p:cNvPr>
          <p:cNvCxnSpPr>
            <a:cxnSpLocks/>
          </p:cNvCxnSpPr>
          <p:nvPr/>
        </p:nvCxnSpPr>
        <p:spPr>
          <a:xfrm rot="10800000">
            <a:off x="3820611" y="5204232"/>
            <a:ext cx="392049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FBEA223-9EBD-4550-9527-69BA853C2B37}"/>
              </a:ext>
            </a:extLst>
          </p:cNvPr>
          <p:cNvSpPr txBox="1"/>
          <p:nvPr/>
        </p:nvSpPr>
        <p:spPr>
          <a:xfrm>
            <a:off x="4198363" y="5271737"/>
            <a:ext cx="3164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베스트 놀이시설 목록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조회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8E1279B-DB82-45FF-8E35-9C96F9562CF5}"/>
              </a:ext>
            </a:extLst>
          </p:cNvPr>
          <p:cNvCxnSpPr/>
          <p:nvPr/>
        </p:nvCxnSpPr>
        <p:spPr>
          <a:xfrm>
            <a:off x="3820610" y="5832583"/>
            <a:ext cx="392049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72ACF25-8FD6-4C5C-8772-DE243B40E503}"/>
              </a:ext>
            </a:extLst>
          </p:cNvPr>
          <p:cNvSpPr txBox="1"/>
          <p:nvPr/>
        </p:nvSpPr>
        <p:spPr>
          <a:xfrm>
            <a:off x="4020251" y="5900091"/>
            <a:ext cx="3601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베스트 놀이시설 상위 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 전송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8F25172-E183-4318-9726-7B26DA673F16}"/>
              </a:ext>
            </a:extLst>
          </p:cNvPr>
          <p:cNvCxnSpPr>
            <a:cxnSpLocks/>
          </p:cNvCxnSpPr>
          <p:nvPr/>
        </p:nvCxnSpPr>
        <p:spPr>
          <a:xfrm rot="10800000">
            <a:off x="3820611" y="6460937"/>
            <a:ext cx="392049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55052D0-0C37-4E12-A250-FCBAD962D1D2}"/>
              </a:ext>
            </a:extLst>
          </p:cNvPr>
          <p:cNvSpPr txBox="1"/>
          <p:nvPr/>
        </p:nvSpPr>
        <p:spPr>
          <a:xfrm>
            <a:off x="584044" y="4973399"/>
            <a:ext cx="2331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관리자 및 사용자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373BF40-C607-4076-A59B-0025B5001C52}"/>
              </a:ext>
            </a:extLst>
          </p:cNvPr>
          <p:cNvSpPr txBox="1"/>
          <p:nvPr/>
        </p:nvSpPr>
        <p:spPr>
          <a:xfrm>
            <a:off x="4754545" y="4704519"/>
            <a:ext cx="2133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주차장 정보 전송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0F22B18-1864-484E-883A-A2694E616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9976" y="4444182"/>
            <a:ext cx="2447925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12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0902BE-4C88-4E37-AA26-F25EACD8F020}"/>
              </a:ext>
            </a:extLst>
          </p:cNvPr>
          <p:cNvSpPr/>
          <p:nvPr/>
        </p:nvSpPr>
        <p:spPr>
          <a:xfrm>
            <a:off x="0" y="0"/>
            <a:ext cx="12192000" cy="11862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E65B21-AE0E-4201-8A3D-8EC4AE5F86B9}"/>
              </a:ext>
            </a:extLst>
          </p:cNvPr>
          <p:cNvSpPr txBox="1"/>
          <p:nvPr/>
        </p:nvSpPr>
        <p:spPr>
          <a:xfrm>
            <a:off x="491490" y="262890"/>
            <a:ext cx="9921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2. </a:t>
            </a:r>
            <a:r>
              <a:rPr lang="ko-KR" altLang="en-US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서비스 개요 </a:t>
            </a:r>
            <a:r>
              <a:rPr lang="en-US" altLang="ko-KR" sz="4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(</a:t>
            </a:r>
            <a:r>
              <a:rPr lang="ko-KR" altLang="en-US" sz="4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사용 기술</a:t>
            </a:r>
            <a:r>
              <a:rPr lang="en-US" altLang="ko-KR" sz="4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)</a:t>
            </a:r>
            <a:endParaRPr lang="ko-KR" altLang="en-US" sz="5400" b="1" dirty="0">
              <a:solidFill>
                <a:schemeClr val="bg1"/>
              </a:solidFill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  <p:pic>
        <p:nvPicPr>
          <p:cNvPr id="36" name="그림 35" descr="그리기이(가) 표시된 사진&#10;&#10;자동 생성된 설명">
            <a:extLst>
              <a:ext uri="{FF2B5EF4-FFF2-40B4-BE49-F238E27FC236}">
                <a16:creationId xmlns:a16="http://schemas.microsoft.com/office/drawing/2014/main" id="{6343D4A2-AB91-4010-A418-7EA25813B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46" y="2581874"/>
            <a:ext cx="1348021" cy="1348021"/>
          </a:xfrm>
          <a:prstGeom prst="rect">
            <a:avLst/>
          </a:prstGeom>
        </p:spPr>
      </p:pic>
      <p:pic>
        <p:nvPicPr>
          <p:cNvPr id="38" name="그림 37" descr="그리기이(가) 표시된 사진&#10;&#10;자동 생성된 설명">
            <a:extLst>
              <a:ext uri="{FF2B5EF4-FFF2-40B4-BE49-F238E27FC236}">
                <a16:creationId xmlns:a16="http://schemas.microsoft.com/office/drawing/2014/main" id="{DC68C73C-D6A5-4D91-BD15-1BC6E7440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3961" y="4013126"/>
            <a:ext cx="2043965" cy="555223"/>
          </a:xfrm>
          <a:prstGeom prst="rect">
            <a:avLst/>
          </a:prstGeom>
        </p:spPr>
      </p:pic>
      <p:pic>
        <p:nvPicPr>
          <p:cNvPr id="40" name="그림 39" descr="음식, 그리기이(가) 표시된 사진&#10;&#10;자동 생성된 설명">
            <a:extLst>
              <a:ext uri="{FF2B5EF4-FFF2-40B4-BE49-F238E27FC236}">
                <a16:creationId xmlns:a16="http://schemas.microsoft.com/office/drawing/2014/main" id="{03832FDD-C02D-43EA-B599-7599C3A69C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309" y="2322792"/>
            <a:ext cx="1866184" cy="1866184"/>
          </a:xfrm>
          <a:prstGeom prst="rect">
            <a:avLst/>
          </a:prstGeom>
        </p:spPr>
      </p:pic>
      <p:pic>
        <p:nvPicPr>
          <p:cNvPr id="48" name="그림 47" descr="개체, 표지판이(가) 표시된 사진&#10;&#10;자동 생성된 설명">
            <a:extLst>
              <a:ext uri="{FF2B5EF4-FFF2-40B4-BE49-F238E27FC236}">
                <a16:creationId xmlns:a16="http://schemas.microsoft.com/office/drawing/2014/main" id="{B14F1A1E-5901-4866-8729-8FD2B16834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88" y="4517233"/>
            <a:ext cx="3834765" cy="1907924"/>
          </a:xfrm>
          <a:prstGeom prst="rect">
            <a:avLst/>
          </a:prstGeom>
        </p:spPr>
      </p:pic>
      <p:pic>
        <p:nvPicPr>
          <p:cNvPr id="50" name="그림 49" descr="중지, 교통, 표지판, 방이(가) 표시된 사진&#10;&#10;자동 생성된 설명">
            <a:extLst>
              <a:ext uri="{FF2B5EF4-FFF2-40B4-BE49-F238E27FC236}">
                <a16:creationId xmlns:a16="http://schemas.microsoft.com/office/drawing/2014/main" id="{A32A08D0-E8E9-49B5-934B-5F75FD41F0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210" y="4343289"/>
            <a:ext cx="3333750" cy="1666875"/>
          </a:xfrm>
          <a:prstGeom prst="rect">
            <a:avLst/>
          </a:prstGeom>
        </p:spPr>
      </p:pic>
      <p:sp>
        <p:nvSpPr>
          <p:cNvPr id="53" name="직사각형 52">
            <a:extLst>
              <a:ext uri="{FF2B5EF4-FFF2-40B4-BE49-F238E27FC236}">
                <a16:creationId xmlns:a16="http://schemas.microsoft.com/office/drawing/2014/main" id="{D8D6E9FD-70E7-4276-971C-EC80753DDDFF}"/>
              </a:ext>
            </a:extLst>
          </p:cNvPr>
          <p:cNvSpPr/>
          <p:nvPr/>
        </p:nvSpPr>
        <p:spPr>
          <a:xfrm>
            <a:off x="306144" y="1994535"/>
            <a:ext cx="4725777" cy="4600575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41490DA-3053-40E1-B093-903AFCC5670C}"/>
              </a:ext>
            </a:extLst>
          </p:cNvPr>
          <p:cNvSpPr/>
          <p:nvPr/>
        </p:nvSpPr>
        <p:spPr>
          <a:xfrm>
            <a:off x="5327194" y="1994534"/>
            <a:ext cx="3333751" cy="4600575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순서도: 자기 디스크 53">
            <a:extLst>
              <a:ext uri="{FF2B5EF4-FFF2-40B4-BE49-F238E27FC236}">
                <a16:creationId xmlns:a16="http://schemas.microsoft.com/office/drawing/2014/main" id="{AD595E3E-42B8-4574-98EF-5019C71F699B}"/>
              </a:ext>
            </a:extLst>
          </p:cNvPr>
          <p:cNvSpPr/>
          <p:nvPr/>
        </p:nvSpPr>
        <p:spPr>
          <a:xfrm>
            <a:off x="9213396" y="2781300"/>
            <a:ext cx="2638425" cy="2543175"/>
          </a:xfrm>
          <a:prstGeom prst="flowChartMagneticDisk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7D560A8D-D52E-44CF-B03C-40BEA093261D}"/>
              </a:ext>
            </a:extLst>
          </p:cNvPr>
          <p:cNvCxnSpPr>
            <a:cxnSpLocks/>
          </p:cNvCxnSpPr>
          <p:nvPr/>
        </p:nvCxnSpPr>
        <p:spPr>
          <a:xfrm>
            <a:off x="4617581" y="4371753"/>
            <a:ext cx="1238250" cy="0"/>
          </a:xfrm>
          <a:prstGeom prst="straightConnector1">
            <a:avLst/>
          </a:prstGeom>
          <a:ln w="762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A4C11C0C-54D5-467E-8180-D15B3657BE17}"/>
              </a:ext>
            </a:extLst>
          </p:cNvPr>
          <p:cNvCxnSpPr>
            <a:cxnSpLocks/>
          </p:cNvCxnSpPr>
          <p:nvPr/>
        </p:nvCxnSpPr>
        <p:spPr>
          <a:xfrm>
            <a:off x="8194221" y="4343289"/>
            <a:ext cx="1237367" cy="0"/>
          </a:xfrm>
          <a:prstGeom prst="straightConnector1">
            <a:avLst/>
          </a:prstGeom>
          <a:ln w="762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TextBox 1023">
            <a:extLst>
              <a:ext uri="{FF2B5EF4-FFF2-40B4-BE49-F238E27FC236}">
                <a16:creationId xmlns:a16="http://schemas.microsoft.com/office/drawing/2014/main" id="{B651286D-2494-458E-B14C-4C31AD3D507C}"/>
              </a:ext>
            </a:extLst>
          </p:cNvPr>
          <p:cNvSpPr txBox="1"/>
          <p:nvPr/>
        </p:nvSpPr>
        <p:spPr>
          <a:xfrm>
            <a:off x="1570738" y="1398984"/>
            <a:ext cx="213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Front-End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5AE68F9-5439-4E4F-8A51-320386A39251}"/>
              </a:ext>
            </a:extLst>
          </p:cNvPr>
          <p:cNvSpPr txBox="1"/>
          <p:nvPr/>
        </p:nvSpPr>
        <p:spPr>
          <a:xfrm>
            <a:off x="7744472" y="1373890"/>
            <a:ext cx="2136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Back-End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36551C5-CA7D-4ABD-8CFA-1AB7D625575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51" t="23195" r="10924" b="22618"/>
          <a:stretch/>
        </p:blipFill>
        <p:spPr>
          <a:xfrm>
            <a:off x="5549449" y="2610802"/>
            <a:ext cx="2801754" cy="109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768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A2244C8-EA96-4C0D-A538-C4C237771B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804236"/>
              </p:ext>
            </p:extLst>
          </p:nvPr>
        </p:nvGraphicFramePr>
        <p:xfrm>
          <a:off x="974407" y="1621830"/>
          <a:ext cx="10243185" cy="46015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391381">
                  <a:extLst>
                    <a:ext uri="{9D8B030D-6E8A-4147-A177-3AD203B41FA5}">
                      <a16:colId xmlns:a16="http://schemas.microsoft.com/office/drawing/2014/main" val="4090754231"/>
                    </a:ext>
                  </a:extLst>
                </a:gridCol>
                <a:gridCol w="6311104">
                  <a:extLst>
                    <a:ext uri="{9D8B030D-6E8A-4147-A177-3AD203B41FA5}">
                      <a16:colId xmlns:a16="http://schemas.microsoft.com/office/drawing/2014/main" val="3655714935"/>
                    </a:ext>
                  </a:extLst>
                </a:gridCol>
                <a:gridCol w="1540700">
                  <a:extLst>
                    <a:ext uri="{9D8B030D-6E8A-4147-A177-3AD203B41FA5}">
                      <a16:colId xmlns:a16="http://schemas.microsoft.com/office/drawing/2014/main" val="2518883978"/>
                    </a:ext>
                  </a:extLst>
                </a:gridCol>
              </a:tblGrid>
              <a:tr h="5619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개발기능명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기능설명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개발담당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403851"/>
                  </a:ext>
                </a:extLst>
              </a:tr>
              <a:tr h="561918"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1.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회원가입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아이디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비밀번호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이메일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휴대폰번호 등 개인정보 입력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강성호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665414"/>
                  </a:ext>
                </a:extLst>
              </a:tr>
              <a:tr h="668094"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2.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로그인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/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로그아웃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기본 로그인 기능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유석환</a:t>
                      </a:r>
                      <a:endParaRPr lang="ko-KR" altLang="en-US" sz="18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344644"/>
                  </a:ext>
                </a:extLst>
              </a:tr>
              <a:tr h="561918"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3.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마이페이지 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회원정보수정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유석환</a:t>
                      </a:r>
                      <a:endParaRPr lang="ko-KR" altLang="en-US" sz="18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882872"/>
                  </a:ext>
                </a:extLst>
              </a:tr>
              <a:tr h="561918"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4.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베스트 놀이시설 검색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경기도 공공 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DB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에서 베스트 놀이시설 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3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 가져오기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강성호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6587538"/>
                  </a:ext>
                </a:extLst>
              </a:tr>
              <a:tr h="561918"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5.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지역별 놀이시설 검색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경기도 공공 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DB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에서 시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군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,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구 별로 놀이시설 가져오기 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유석환</a:t>
                      </a:r>
                      <a:endParaRPr lang="ko-KR" altLang="en-US" sz="18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5069691"/>
                  </a:ext>
                </a:extLst>
              </a:tr>
              <a:tr h="561918"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6.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주차장 검색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공공 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DB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에서 놀이시설 근처 주차장 정보 가져오기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강성호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0894088"/>
                  </a:ext>
                </a:extLst>
              </a:tr>
              <a:tr h="561918"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8.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관리자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시스템 전체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(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유저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등</a:t>
                      </a:r>
                      <a:r>
                        <a:rPr lang="en-US" altLang="ko-KR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)</a:t>
                      </a:r>
                      <a:r>
                        <a:rPr lang="ko-KR" altLang="en-US" sz="1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를 관리할 수 있는 관리자 기능</a:t>
                      </a:r>
                    </a:p>
                  </a:txBody>
                  <a:tcPr marL="18000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유석환</a:t>
                      </a:r>
                      <a:endParaRPr lang="ko-KR" altLang="en-US" sz="18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6886808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190902BE-4C88-4E37-AA26-F25EACD8F020}"/>
              </a:ext>
            </a:extLst>
          </p:cNvPr>
          <p:cNvSpPr/>
          <p:nvPr/>
        </p:nvSpPr>
        <p:spPr>
          <a:xfrm>
            <a:off x="0" y="0"/>
            <a:ext cx="12192000" cy="11862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E65B21-AE0E-4201-8A3D-8EC4AE5F86B9}"/>
              </a:ext>
            </a:extLst>
          </p:cNvPr>
          <p:cNvSpPr txBox="1"/>
          <p:nvPr/>
        </p:nvSpPr>
        <p:spPr>
          <a:xfrm>
            <a:off x="491490" y="262890"/>
            <a:ext cx="9921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3.</a:t>
            </a:r>
            <a:r>
              <a:rPr lang="ko-KR" altLang="en-US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개발 내용</a:t>
            </a:r>
          </a:p>
        </p:txBody>
      </p:sp>
    </p:spTree>
    <p:extLst>
      <p:ext uri="{BB962C8B-B14F-4D97-AF65-F5344CB8AC3E}">
        <p14:creationId xmlns:p14="http://schemas.microsoft.com/office/powerpoint/2010/main" val="3201858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0902BE-4C88-4E37-AA26-F25EACD8F020}"/>
              </a:ext>
            </a:extLst>
          </p:cNvPr>
          <p:cNvSpPr/>
          <p:nvPr/>
        </p:nvSpPr>
        <p:spPr>
          <a:xfrm>
            <a:off x="0" y="0"/>
            <a:ext cx="12192000" cy="11862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E65B21-AE0E-4201-8A3D-8EC4AE5F86B9}"/>
              </a:ext>
            </a:extLst>
          </p:cNvPr>
          <p:cNvSpPr txBox="1"/>
          <p:nvPr/>
        </p:nvSpPr>
        <p:spPr>
          <a:xfrm>
            <a:off x="491490" y="262890"/>
            <a:ext cx="9921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4.</a:t>
            </a:r>
            <a:r>
              <a:rPr lang="ko-KR" altLang="en-US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개발 전략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E2F99AC-AFE5-494E-B1DA-63D86387F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47" y="2487637"/>
            <a:ext cx="2679620" cy="267962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28E77D9-5611-4FF5-8184-AE38D13DE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567" y="2487637"/>
            <a:ext cx="2679620" cy="26796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DAF907-74BC-45D7-A338-C2F52A9B7C7E}"/>
              </a:ext>
            </a:extLst>
          </p:cNvPr>
          <p:cNvSpPr txBox="1"/>
          <p:nvPr/>
        </p:nvSpPr>
        <p:spPr>
          <a:xfrm>
            <a:off x="827587" y="5290509"/>
            <a:ext cx="1805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팀장 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유석환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D139C7A-B945-4F81-8208-F0E332314413}"/>
              </a:ext>
            </a:extLst>
          </p:cNvPr>
          <p:cNvSpPr txBox="1"/>
          <p:nvPr/>
        </p:nvSpPr>
        <p:spPr>
          <a:xfrm>
            <a:off x="6767377" y="5343306"/>
            <a:ext cx="18059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강성호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D60915-C1C8-474E-8D33-63CDB872282B}"/>
              </a:ext>
            </a:extLst>
          </p:cNvPr>
          <p:cNvSpPr txBox="1"/>
          <p:nvPr/>
        </p:nvSpPr>
        <p:spPr>
          <a:xfrm>
            <a:off x="9005801" y="2446251"/>
            <a:ext cx="330708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제안서 작성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UI/UX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DB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구축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(Mongo DB)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회원가입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베스트 놀이시설 기능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테스트 총괄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검색기능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F49BA3-03BF-4DD3-AFAC-60F7974FB913}"/>
              </a:ext>
            </a:extLst>
          </p:cNvPr>
          <p:cNvSpPr txBox="1"/>
          <p:nvPr/>
        </p:nvSpPr>
        <p:spPr>
          <a:xfrm>
            <a:off x="3100252" y="2527069"/>
            <a:ext cx="330708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관리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UI/UX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서버구축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(Node.JS)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마이페이지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공공데이터 연동 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지역별 놀이시설 검색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관리자 페이지 기능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1938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0902BE-4C88-4E37-AA26-F25EACD8F020}"/>
              </a:ext>
            </a:extLst>
          </p:cNvPr>
          <p:cNvSpPr/>
          <p:nvPr/>
        </p:nvSpPr>
        <p:spPr>
          <a:xfrm>
            <a:off x="0" y="-67022"/>
            <a:ext cx="12192000" cy="11862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E65B21-AE0E-4201-8A3D-8EC4AE5F86B9}"/>
              </a:ext>
            </a:extLst>
          </p:cNvPr>
          <p:cNvSpPr txBox="1"/>
          <p:nvPr/>
        </p:nvSpPr>
        <p:spPr>
          <a:xfrm>
            <a:off x="491490" y="262890"/>
            <a:ext cx="9921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5.</a:t>
            </a:r>
            <a:r>
              <a:rPr lang="ko-KR" altLang="en-US" sz="5400" b="1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개발 일정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6CFFABB-2B5A-4F97-A944-08FF083E6E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788238"/>
              </p:ext>
            </p:extLst>
          </p:nvPr>
        </p:nvGraphicFramePr>
        <p:xfrm>
          <a:off x="1493996" y="1712308"/>
          <a:ext cx="9204008" cy="461960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138713">
                  <a:extLst>
                    <a:ext uri="{9D8B030D-6E8A-4147-A177-3AD203B41FA5}">
                      <a16:colId xmlns:a16="http://schemas.microsoft.com/office/drawing/2014/main" val="950280220"/>
                    </a:ext>
                  </a:extLst>
                </a:gridCol>
                <a:gridCol w="1130205">
                  <a:extLst>
                    <a:ext uri="{9D8B030D-6E8A-4147-A177-3AD203B41FA5}">
                      <a16:colId xmlns:a16="http://schemas.microsoft.com/office/drawing/2014/main" val="2271981209"/>
                    </a:ext>
                  </a:extLst>
                </a:gridCol>
                <a:gridCol w="1134459">
                  <a:extLst>
                    <a:ext uri="{9D8B030D-6E8A-4147-A177-3AD203B41FA5}">
                      <a16:colId xmlns:a16="http://schemas.microsoft.com/office/drawing/2014/main" val="1038440167"/>
                    </a:ext>
                  </a:extLst>
                </a:gridCol>
                <a:gridCol w="1134459">
                  <a:extLst>
                    <a:ext uri="{9D8B030D-6E8A-4147-A177-3AD203B41FA5}">
                      <a16:colId xmlns:a16="http://schemas.microsoft.com/office/drawing/2014/main" val="344493028"/>
                    </a:ext>
                  </a:extLst>
                </a:gridCol>
                <a:gridCol w="1262795">
                  <a:extLst>
                    <a:ext uri="{9D8B030D-6E8A-4147-A177-3AD203B41FA5}">
                      <a16:colId xmlns:a16="http://schemas.microsoft.com/office/drawing/2014/main" val="2626932330"/>
                    </a:ext>
                  </a:extLst>
                </a:gridCol>
                <a:gridCol w="1134459">
                  <a:extLst>
                    <a:ext uri="{9D8B030D-6E8A-4147-A177-3AD203B41FA5}">
                      <a16:colId xmlns:a16="http://schemas.microsoft.com/office/drawing/2014/main" val="1650553263"/>
                    </a:ext>
                  </a:extLst>
                </a:gridCol>
                <a:gridCol w="1134459">
                  <a:extLst>
                    <a:ext uri="{9D8B030D-6E8A-4147-A177-3AD203B41FA5}">
                      <a16:colId xmlns:a16="http://schemas.microsoft.com/office/drawing/2014/main" val="1719027838"/>
                    </a:ext>
                  </a:extLst>
                </a:gridCol>
                <a:gridCol w="1134459">
                  <a:extLst>
                    <a:ext uri="{9D8B030D-6E8A-4147-A177-3AD203B41FA5}">
                      <a16:colId xmlns:a16="http://schemas.microsoft.com/office/drawing/2014/main" val="1477665353"/>
                    </a:ext>
                  </a:extLst>
                </a:gridCol>
              </a:tblGrid>
              <a:tr h="769934"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4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5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6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7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8-9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10-11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12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7706520"/>
                  </a:ext>
                </a:extLst>
              </a:tr>
              <a:tr h="7699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기획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제안서 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프로그램 설계 및 기획서 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263078"/>
                  </a:ext>
                </a:extLst>
              </a:tr>
              <a:tr h="7699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디자인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UI/UX 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디자인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363918"/>
                  </a:ext>
                </a:extLst>
              </a:tr>
              <a:tr h="7699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서버 구축 및 웹페이지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5029533"/>
                  </a:ext>
                </a:extLst>
              </a:tr>
              <a:tr h="76993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완료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 gridSpan="5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완료보고서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2103569"/>
                  </a:ext>
                </a:extLst>
              </a:tr>
              <a:tr h="76993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5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평가 및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7301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7344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6C45635-5C2B-4AA7-873C-91954DD216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0902BE-4C88-4E37-AA26-F25EACD8F020}"/>
              </a:ext>
            </a:extLst>
          </p:cNvPr>
          <p:cNvSpPr/>
          <p:nvPr/>
        </p:nvSpPr>
        <p:spPr>
          <a:xfrm>
            <a:off x="0" y="0"/>
            <a:ext cx="12192000" cy="11862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E65B21-AE0E-4201-8A3D-8EC4AE5F86B9}"/>
              </a:ext>
            </a:extLst>
          </p:cNvPr>
          <p:cNvSpPr txBox="1"/>
          <p:nvPr/>
        </p:nvSpPr>
        <p:spPr>
          <a:xfrm>
            <a:off x="491490" y="262890"/>
            <a:ext cx="99212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6.</a:t>
            </a:r>
            <a:r>
              <a:rPr lang="ko-KR" altLang="en-US" sz="54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개발 산출물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3B126B-3AD6-40D6-A0B7-77EC0D5BE9C6}"/>
              </a:ext>
            </a:extLst>
          </p:cNvPr>
          <p:cNvSpPr txBox="1"/>
          <p:nvPr/>
        </p:nvSpPr>
        <p:spPr>
          <a:xfrm>
            <a:off x="1027611" y="1867195"/>
            <a:ext cx="7738110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반응형 웹 페이지</a:t>
            </a:r>
          </a:p>
          <a:p>
            <a:pPr>
              <a:lnSpc>
                <a:spcPct val="150000"/>
              </a:lnSpc>
            </a:pPr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제안서</a:t>
            </a:r>
          </a:p>
          <a:p>
            <a:pPr>
              <a:lnSpc>
                <a:spcPct val="150000"/>
              </a:lnSpc>
            </a:pPr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완료보고서</a:t>
            </a:r>
          </a:p>
        </p:txBody>
      </p:sp>
    </p:spTree>
    <p:extLst>
      <p:ext uri="{BB962C8B-B14F-4D97-AF65-F5344CB8AC3E}">
        <p14:creationId xmlns:p14="http://schemas.microsoft.com/office/powerpoint/2010/main" val="1581826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341</Words>
  <Application>Microsoft Office PowerPoint</Application>
  <PresentationFormat>와이드스크린</PresentationFormat>
  <Paragraphs>96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배달의민족 연성</vt:lpstr>
      <vt:lpstr>배달의민족 주아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KANGSUNG HO</dc:creator>
  <cp:lastModifiedBy>KANGSUNG HO</cp:lastModifiedBy>
  <cp:revision>31</cp:revision>
  <dcterms:created xsi:type="dcterms:W3CDTF">2019-09-26T06:16:46Z</dcterms:created>
  <dcterms:modified xsi:type="dcterms:W3CDTF">2019-11-12T11:05:08Z</dcterms:modified>
</cp:coreProperties>
</file>

<file path=docProps/thumbnail.jpeg>
</file>